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4EE9F-486D-43B4-BB7B-7390C83E1AE4}" type="datetimeFigureOut">
              <a:rPr lang="en-US" smtClean="0"/>
              <a:t>2/15/2012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4EBB7-167B-4FEA-A3A7-F23CA10E6E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4EE9F-486D-43B4-BB7B-7390C83E1AE4}" type="datetimeFigureOut">
              <a:rPr lang="en-US" smtClean="0"/>
              <a:t>2/15/2012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4EBB7-167B-4FEA-A3A7-F23CA10E6E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4EE9F-486D-43B4-BB7B-7390C83E1AE4}" type="datetimeFigureOut">
              <a:rPr lang="en-US" smtClean="0"/>
              <a:t>2/15/2012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4EBB7-167B-4FEA-A3A7-F23CA10E6E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4EE9F-486D-43B4-BB7B-7390C83E1AE4}" type="datetimeFigureOut">
              <a:rPr lang="en-US" smtClean="0"/>
              <a:t>2/15/2012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4EBB7-167B-4FEA-A3A7-F23CA10E6E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4EE9F-486D-43B4-BB7B-7390C83E1AE4}" type="datetimeFigureOut">
              <a:rPr lang="en-US" smtClean="0"/>
              <a:t>2/15/2012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4EBB7-167B-4FEA-A3A7-F23CA10E6E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4EE9F-486D-43B4-BB7B-7390C83E1AE4}" type="datetimeFigureOut">
              <a:rPr lang="en-US" smtClean="0"/>
              <a:t>2/15/2012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4EBB7-167B-4FEA-A3A7-F23CA10E6E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4EE9F-486D-43B4-BB7B-7390C83E1AE4}" type="datetimeFigureOut">
              <a:rPr lang="en-US" smtClean="0"/>
              <a:t>2/15/2012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4EBB7-167B-4FEA-A3A7-F23CA10E6E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4EE9F-486D-43B4-BB7B-7390C83E1AE4}" type="datetimeFigureOut">
              <a:rPr lang="en-US" smtClean="0"/>
              <a:t>2/15/2012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4EBB7-167B-4FEA-A3A7-F23CA10E6E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4EE9F-486D-43B4-BB7B-7390C83E1AE4}" type="datetimeFigureOut">
              <a:rPr lang="en-US" smtClean="0"/>
              <a:t>2/15/2012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4EBB7-167B-4FEA-A3A7-F23CA10E6E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4EE9F-486D-43B4-BB7B-7390C83E1AE4}" type="datetimeFigureOut">
              <a:rPr lang="en-US" smtClean="0"/>
              <a:t>2/15/2012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4EBB7-167B-4FEA-A3A7-F23CA10E6E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4EE9F-486D-43B4-BB7B-7390C83E1AE4}" type="datetimeFigureOut">
              <a:rPr lang="en-US" smtClean="0"/>
              <a:t>2/15/2012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4EBB7-167B-4FEA-A3A7-F23CA10E6E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4EE9F-486D-43B4-BB7B-7390C83E1AE4}" type="datetimeFigureOut">
              <a:rPr lang="en-US" smtClean="0"/>
              <a:t>2/15/2012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34EBB7-167B-4FEA-A3A7-F23CA10E6EC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838200"/>
            <a:ext cx="8153400" cy="5638800"/>
          </a:xfrm>
        </p:spPr>
        <p:txBody>
          <a:bodyPr>
            <a:normAutofit/>
          </a:bodyPr>
          <a:lstStyle/>
          <a:p>
            <a:pPr algn="l"/>
            <a:r>
              <a:rPr lang="en-US" dirty="0" err="1" smtClean="0">
                <a:solidFill>
                  <a:schemeClr val="tx1"/>
                </a:solidFill>
              </a:rPr>
              <a:t>Propósito</a:t>
            </a:r>
            <a:r>
              <a:rPr lang="en-US" dirty="0" smtClean="0">
                <a:solidFill>
                  <a:schemeClr val="tx1"/>
                </a:solidFill>
              </a:rPr>
              <a:t> # 41: ¿</a:t>
            </a:r>
            <a:r>
              <a:rPr lang="en-US" dirty="0" err="1" smtClean="0">
                <a:solidFill>
                  <a:schemeClr val="tx1"/>
                </a:solidFill>
              </a:rPr>
              <a:t>Qué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hiciste</a:t>
            </a:r>
            <a:r>
              <a:rPr lang="en-US" dirty="0" smtClean="0">
                <a:solidFill>
                  <a:schemeClr val="tx1"/>
                </a:solidFill>
              </a:rPr>
              <a:t> en </a:t>
            </a:r>
            <a:r>
              <a:rPr lang="en-US" dirty="0" err="1" smtClean="0">
                <a:solidFill>
                  <a:schemeClr val="tx1"/>
                </a:solidFill>
              </a:rPr>
              <a:t>tus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vacaciones</a:t>
            </a:r>
            <a:r>
              <a:rPr lang="en-US" dirty="0" smtClean="0">
                <a:solidFill>
                  <a:schemeClr val="tx1"/>
                </a:solidFill>
              </a:rPr>
              <a:t>? </a:t>
            </a:r>
          </a:p>
          <a:p>
            <a:pPr marL="514350" indent="-514350" algn="l"/>
            <a:r>
              <a:rPr lang="en-US" dirty="0" err="1" smtClean="0">
                <a:solidFill>
                  <a:schemeClr val="tx1"/>
                </a:solidFill>
              </a:rPr>
              <a:t>Copian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las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preguntas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4800" y="152400"/>
            <a:ext cx="82296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E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s-E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Me llamo _______________ Clase 7IM</a:t>
            </a: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s-E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La fecha es el 15 de febrero del 2012</a:t>
            </a: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9600" y="2286000"/>
            <a:ext cx="77724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s-ES" sz="2800" dirty="0" smtClean="0"/>
              <a:t>¿</a:t>
            </a:r>
            <a:r>
              <a:rPr lang="es-ES" sz="2800" dirty="0" err="1" smtClean="0"/>
              <a:t>Brielle</a:t>
            </a:r>
            <a:r>
              <a:rPr lang="es-ES" sz="2800" dirty="0" smtClean="0"/>
              <a:t> y </a:t>
            </a:r>
            <a:r>
              <a:rPr lang="es-ES" sz="2800" dirty="0" err="1" smtClean="0"/>
              <a:t>Ahashan</a:t>
            </a:r>
            <a:r>
              <a:rPr lang="es-ES" sz="2800" dirty="0" smtClean="0"/>
              <a:t> son amigos?</a:t>
            </a:r>
          </a:p>
          <a:p>
            <a:pPr marL="514350" indent="-514350">
              <a:buFont typeface="+mj-lt"/>
              <a:buAutoNum type="arabicPeriod"/>
            </a:pP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s-ES" sz="2800" dirty="0" smtClean="0"/>
              <a:t>¿Dónde están?</a:t>
            </a:r>
          </a:p>
          <a:p>
            <a:pPr marL="514350" indent="-514350">
              <a:buFont typeface="+mj-lt"/>
              <a:buAutoNum type="arabicPeriod"/>
            </a:pP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s-ES" sz="2800" dirty="0" smtClean="0"/>
              <a:t>¿Qué hizo </a:t>
            </a:r>
            <a:r>
              <a:rPr lang="es-ES" sz="2800" dirty="0" err="1" smtClean="0"/>
              <a:t>Ahashan</a:t>
            </a:r>
            <a:r>
              <a:rPr lang="es-ES" sz="2800" dirty="0" smtClean="0"/>
              <a:t> en sus vacaciones?</a:t>
            </a:r>
          </a:p>
          <a:p>
            <a:pPr marL="514350" indent="-514350">
              <a:buFont typeface="+mj-lt"/>
              <a:buAutoNum type="arabicPeriod"/>
            </a:pP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s-ES" sz="2800" dirty="0" smtClean="0"/>
              <a:t>¿Quién alquiló un barco?</a:t>
            </a:r>
          </a:p>
          <a:p>
            <a:pPr marL="514350" indent="-514350">
              <a:buFont typeface="+mj-lt"/>
              <a:buAutoNum type="arabicPeriod"/>
            </a:pP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s-ES" sz="2800" dirty="0" smtClean="0"/>
              <a:t>¿Por qué </a:t>
            </a:r>
            <a:r>
              <a:rPr lang="es-ES" sz="2800" dirty="0" err="1" smtClean="0"/>
              <a:t>Ahashan</a:t>
            </a:r>
            <a:r>
              <a:rPr lang="es-ES" sz="2800" dirty="0" smtClean="0"/>
              <a:t> no pescó?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Callout 5"/>
          <p:cNvSpPr/>
          <p:nvPr/>
        </p:nvSpPr>
        <p:spPr>
          <a:xfrm>
            <a:off x="2438400" y="457200"/>
            <a:ext cx="2971800" cy="1981200"/>
          </a:xfrm>
          <a:prstGeom prst="wedgeEllipseCallout">
            <a:avLst>
              <a:gd name="adj1" fmla="val -54916"/>
              <a:gd name="adj2" fmla="val 339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Callout 6"/>
          <p:cNvSpPr/>
          <p:nvPr/>
        </p:nvSpPr>
        <p:spPr>
          <a:xfrm>
            <a:off x="1905000" y="2667000"/>
            <a:ext cx="4724400" cy="2667000"/>
          </a:xfrm>
          <a:prstGeom prst="wedgeEllipseCallout">
            <a:avLst>
              <a:gd name="adj1" fmla="val 45912"/>
              <a:gd name="adj2" fmla="val 7340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il_fi" descr="Upside-down_stick_girl_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6705600" y="4191000"/>
            <a:ext cx="1752600" cy="246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il_fi" descr="0515-1003-3016-3411_cartoon_asian_boy_runni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09600"/>
            <a:ext cx="122872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Oval 9"/>
          <p:cNvSpPr/>
          <p:nvPr/>
        </p:nvSpPr>
        <p:spPr>
          <a:xfrm>
            <a:off x="792481" y="990600"/>
            <a:ext cx="45719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1021081" y="990600"/>
            <a:ext cx="45719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>
            <a:endCxn id="12" idx="2"/>
          </p:cNvCxnSpPr>
          <p:nvPr/>
        </p:nvCxnSpPr>
        <p:spPr>
          <a:xfrm>
            <a:off x="914400" y="1066800"/>
            <a:ext cx="10668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14"/>
          <p:cNvSpPr/>
          <p:nvPr/>
        </p:nvSpPr>
        <p:spPr>
          <a:xfrm>
            <a:off x="689317" y="998806"/>
            <a:ext cx="56271" cy="70339"/>
          </a:xfrm>
          <a:custGeom>
            <a:avLst/>
            <a:gdLst>
              <a:gd name="connsiteX0" fmla="*/ 56271 w 56271"/>
              <a:gd name="connsiteY0" fmla="*/ 70339 h 70339"/>
              <a:gd name="connsiteX1" fmla="*/ 14068 w 56271"/>
              <a:gd name="connsiteY1" fmla="*/ 28136 h 70339"/>
              <a:gd name="connsiteX2" fmla="*/ 0 w 56271"/>
              <a:gd name="connsiteY2" fmla="*/ 14068 h 70339"/>
              <a:gd name="connsiteX3" fmla="*/ 14068 w 56271"/>
              <a:gd name="connsiteY3" fmla="*/ 0 h 70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271" h="70339">
                <a:moveTo>
                  <a:pt x="56271" y="70339"/>
                </a:moveTo>
                <a:lnTo>
                  <a:pt x="14068" y="28136"/>
                </a:lnTo>
                <a:cubicBezTo>
                  <a:pt x="4690" y="18758"/>
                  <a:pt x="0" y="18757"/>
                  <a:pt x="0" y="14068"/>
                </a:cubicBezTo>
                <a:cubicBezTo>
                  <a:pt x="0" y="9379"/>
                  <a:pt x="7034" y="4689"/>
                  <a:pt x="14068" y="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1083212" y="991772"/>
            <a:ext cx="93785" cy="63305"/>
          </a:xfrm>
          <a:custGeom>
            <a:avLst/>
            <a:gdLst>
              <a:gd name="connsiteX0" fmla="*/ 0 w 93785"/>
              <a:gd name="connsiteY0" fmla="*/ 63305 h 63305"/>
              <a:gd name="connsiteX1" fmla="*/ 84406 w 93785"/>
              <a:gd name="connsiteY1" fmla="*/ 7034 h 63305"/>
              <a:gd name="connsiteX2" fmla="*/ 56271 w 93785"/>
              <a:gd name="connsiteY2" fmla="*/ 21102 h 63305"/>
              <a:gd name="connsiteX3" fmla="*/ 56271 w 93785"/>
              <a:gd name="connsiteY3" fmla="*/ 21102 h 63305"/>
              <a:gd name="connsiteX4" fmla="*/ 56271 w 93785"/>
              <a:gd name="connsiteY4" fmla="*/ 7034 h 63305"/>
              <a:gd name="connsiteX5" fmla="*/ 70339 w 93785"/>
              <a:gd name="connsiteY5" fmla="*/ 35170 h 63305"/>
              <a:gd name="connsiteX6" fmla="*/ 70339 w 93785"/>
              <a:gd name="connsiteY6" fmla="*/ 35170 h 63305"/>
              <a:gd name="connsiteX7" fmla="*/ 70339 w 93785"/>
              <a:gd name="connsiteY7" fmla="*/ 21102 h 63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3785" h="63305">
                <a:moveTo>
                  <a:pt x="0" y="63305"/>
                </a:moveTo>
                <a:cubicBezTo>
                  <a:pt x="37514" y="38686"/>
                  <a:pt x="75028" y="14068"/>
                  <a:pt x="84406" y="7034"/>
                </a:cubicBezTo>
                <a:cubicBezTo>
                  <a:pt x="93785" y="0"/>
                  <a:pt x="56271" y="21102"/>
                  <a:pt x="56271" y="21102"/>
                </a:cubicBezTo>
                <a:lnTo>
                  <a:pt x="56271" y="21102"/>
                </a:lnTo>
                <a:cubicBezTo>
                  <a:pt x="56271" y="18757"/>
                  <a:pt x="53926" y="4689"/>
                  <a:pt x="56271" y="7034"/>
                </a:cubicBezTo>
                <a:cubicBezTo>
                  <a:pt x="58616" y="9379"/>
                  <a:pt x="70339" y="35170"/>
                  <a:pt x="70339" y="35170"/>
                </a:cubicBezTo>
                <a:lnTo>
                  <a:pt x="70339" y="35170"/>
                </a:lnTo>
                <a:lnTo>
                  <a:pt x="70339" y="21102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2743200" y="669176"/>
            <a:ext cx="2667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alibri" pitchFamily="34" charset="0"/>
              </a:rPr>
              <a:t>Sí, y también mi hermana esquió en el agua</a:t>
            </a:r>
            <a:r>
              <a:rPr kumimoji="0" lang="es-E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.</a:t>
            </a: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2819400" y="2800915"/>
            <a:ext cx="40386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alibri" pitchFamily="34" charset="0"/>
              </a:rPr>
              <a:t>Ustedes bucearon, esquiaron, pescaron, jugaron fútbol, y alquilaron un barco. ¡Qué fantástico!</a:t>
            </a:r>
            <a:endParaRPr kumimoji="0" lang="es-E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Callout 5"/>
          <p:cNvSpPr/>
          <p:nvPr/>
        </p:nvSpPr>
        <p:spPr>
          <a:xfrm>
            <a:off x="2590800" y="457200"/>
            <a:ext cx="2971800" cy="1676400"/>
          </a:xfrm>
          <a:prstGeom prst="wedgeEllipseCallout">
            <a:avLst>
              <a:gd name="adj1" fmla="val -54916"/>
              <a:gd name="adj2" fmla="val 339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/>
              <a:t>¡</a:t>
            </a:r>
            <a:r>
              <a:rPr lang="es-ES" sz="2400" dirty="0" err="1"/>
              <a:t>Ufff</a:t>
            </a:r>
            <a:r>
              <a:rPr lang="es-ES" sz="2400" dirty="0"/>
              <a:t>! Mira a la hora! Vamos a clase ahora.</a:t>
            </a:r>
            <a:endParaRPr lang="en-US" sz="2400" dirty="0"/>
          </a:p>
        </p:txBody>
      </p:sp>
      <p:sp>
        <p:nvSpPr>
          <p:cNvPr id="7" name="Oval Callout 6"/>
          <p:cNvSpPr/>
          <p:nvPr/>
        </p:nvSpPr>
        <p:spPr>
          <a:xfrm>
            <a:off x="3581400" y="2819400"/>
            <a:ext cx="2971800" cy="1676400"/>
          </a:xfrm>
          <a:prstGeom prst="wedgeEllipseCallout">
            <a:avLst>
              <a:gd name="adj1" fmla="val 45912"/>
              <a:gd name="adj2" fmla="val 7340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 dirty="0"/>
              <a:t>¡Sí! Adiós.</a:t>
            </a:r>
            <a:endParaRPr lang="en-US" sz="2800" dirty="0"/>
          </a:p>
        </p:txBody>
      </p:sp>
      <p:pic>
        <p:nvPicPr>
          <p:cNvPr id="1028" name="il_fi" descr="Upside-down_stick_girl_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6705600" y="4191000"/>
            <a:ext cx="1752600" cy="246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il_fi" descr="0515-1003-3016-3411_cartoon_asian_boy_runni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09600"/>
            <a:ext cx="122872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Oval 9"/>
          <p:cNvSpPr/>
          <p:nvPr/>
        </p:nvSpPr>
        <p:spPr>
          <a:xfrm>
            <a:off x="792481" y="990600"/>
            <a:ext cx="45719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1021081" y="990600"/>
            <a:ext cx="45719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>
            <a:endCxn id="12" idx="2"/>
          </p:cNvCxnSpPr>
          <p:nvPr/>
        </p:nvCxnSpPr>
        <p:spPr>
          <a:xfrm>
            <a:off x="914400" y="1066800"/>
            <a:ext cx="10668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14"/>
          <p:cNvSpPr/>
          <p:nvPr/>
        </p:nvSpPr>
        <p:spPr>
          <a:xfrm>
            <a:off x="689317" y="998806"/>
            <a:ext cx="56271" cy="70339"/>
          </a:xfrm>
          <a:custGeom>
            <a:avLst/>
            <a:gdLst>
              <a:gd name="connsiteX0" fmla="*/ 56271 w 56271"/>
              <a:gd name="connsiteY0" fmla="*/ 70339 h 70339"/>
              <a:gd name="connsiteX1" fmla="*/ 14068 w 56271"/>
              <a:gd name="connsiteY1" fmla="*/ 28136 h 70339"/>
              <a:gd name="connsiteX2" fmla="*/ 0 w 56271"/>
              <a:gd name="connsiteY2" fmla="*/ 14068 h 70339"/>
              <a:gd name="connsiteX3" fmla="*/ 14068 w 56271"/>
              <a:gd name="connsiteY3" fmla="*/ 0 h 70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271" h="70339">
                <a:moveTo>
                  <a:pt x="56271" y="70339"/>
                </a:moveTo>
                <a:lnTo>
                  <a:pt x="14068" y="28136"/>
                </a:lnTo>
                <a:cubicBezTo>
                  <a:pt x="4690" y="18758"/>
                  <a:pt x="0" y="18757"/>
                  <a:pt x="0" y="14068"/>
                </a:cubicBezTo>
                <a:cubicBezTo>
                  <a:pt x="0" y="9379"/>
                  <a:pt x="7034" y="4689"/>
                  <a:pt x="14068" y="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1083212" y="991772"/>
            <a:ext cx="93785" cy="63305"/>
          </a:xfrm>
          <a:custGeom>
            <a:avLst/>
            <a:gdLst>
              <a:gd name="connsiteX0" fmla="*/ 0 w 93785"/>
              <a:gd name="connsiteY0" fmla="*/ 63305 h 63305"/>
              <a:gd name="connsiteX1" fmla="*/ 84406 w 93785"/>
              <a:gd name="connsiteY1" fmla="*/ 7034 h 63305"/>
              <a:gd name="connsiteX2" fmla="*/ 56271 w 93785"/>
              <a:gd name="connsiteY2" fmla="*/ 21102 h 63305"/>
              <a:gd name="connsiteX3" fmla="*/ 56271 w 93785"/>
              <a:gd name="connsiteY3" fmla="*/ 21102 h 63305"/>
              <a:gd name="connsiteX4" fmla="*/ 56271 w 93785"/>
              <a:gd name="connsiteY4" fmla="*/ 7034 h 63305"/>
              <a:gd name="connsiteX5" fmla="*/ 70339 w 93785"/>
              <a:gd name="connsiteY5" fmla="*/ 35170 h 63305"/>
              <a:gd name="connsiteX6" fmla="*/ 70339 w 93785"/>
              <a:gd name="connsiteY6" fmla="*/ 35170 h 63305"/>
              <a:gd name="connsiteX7" fmla="*/ 70339 w 93785"/>
              <a:gd name="connsiteY7" fmla="*/ 21102 h 63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3785" h="63305">
                <a:moveTo>
                  <a:pt x="0" y="63305"/>
                </a:moveTo>
                <a:cubicBezTo>
                  <a:pt x="37514" y="38686"/>
                  <a:pt x="75028" y="14068"/>
                  <a:pt x="84406" y="7034"/>
                </a:cubicBezTo>
                <a:cubicBezTo>
                  <a:pt x="93785" y="0"/>
                  <a:pt x="56271" y="21102"/>
                  <a:pt x="56271" y="21102"/>
                </a:cubicBezTo>
                <a:lnTo>
                  <a:pt x="56271" y="21102"/>
                </a:lnTo>
                <a:cubicBezTo>
                  <a:pt x="56271" y="18757"/>
                  <a:pt x="53926" y="4689"/>
                  <a:pt x="56271" y="7034"/>
                </a:cubicBezTo>
                <a:cubicBezTo>
                  <a:pt x="58616" y="9379"/>
                  <a:pt x="70339" y="35170"/>
                  <a:pt x="70339" y="35170"/>
                </a:cubicBezTo>
                <a:lnTo>
                  <a:pt x="70339" y="35170"/>
                </a:lnTo>
                <a:lnTo>
                  <a:pt x="70339" y="21102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Contesta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preguntas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s-ES" dirty="0" smtClean="0"/>
              <a:t>1.¿Brielle </a:t>
            </a:r>
            <a:r>
              <a:rPr lang="es-ES" dirty="0"/>
              <a:t>y </a:t>
            </a:r>
            <a:r>
              <a:rPr lang="es-ES" dirty="0" err="1"/>
              <a:t>Ahashan</a:t>
            </a:r>
            <a:r>
              <a:rPr lang="es-ES" dirty="0"/>
              <a:t> son amigos</a:t>
            </a:r>
            <a:r>
              <a:rPr lang="es-E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s-ES" dirty="0"/>
              <a:t>¿Dónde están</a:t>
            </a:r>
            <a:r>
              <a:rPr lang="es-E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s-ES" dirty="0"/>
              <a:t>¿Qué hizo </a:t>
            </a:r>
            <a:r>
              <a:rPr lang="es-ES" dirty="0" err="1"/>
              <a:t>Ahashan</a:t>
            </a:r>
            <a:r>
              <a:rPr lang="es-ES" dirty="0"/>
              <a:t> en sus vacaciones</a:t>
            </a:r>
            <a:r>
              <a:rPr lang="es-E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s-ES" dirty="0"/>
              <a:t>¿Quién </a:t>
            </a:r>
            <a:r>
              <a:rPr lang="es-ES" dirty="0" smtClean="0"/>
              <a:t>alquiló </a:t>
            </a:r>
            <a:r>
              <a:rPr lang="es-ES" dirty="0"/>
              <a:t>un barco</a:t>
            </a:r>
            <a:r>
              <a:rPr lang="es-E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s-ES" dirty="0"/>
              <a:t>¿Por qué </a:t>
            </a:r>
            <a:r>
              <a:rPr lang="es-ES" dirty="0" err="1"/>
              <a:t>Ahashan</a:t>
            </a:r>
            <a:r>
              <a:rPr lang="es-ES" dirty="0"/>
              <a:t> no pescó? 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You just came back from vacation with your family. You spent a week at a beach resort. </a:t>
            </a:r>
          </a:p>
          <a:p>
            <a:r>
              <a:rPr lang="en-US" dirty="0" smtClean="0"/>
              <a:t>Based on the dialogue above create a mini dialogue between yourself and a partner.  You are to describe at least five activities that you did. You must use the past tense.</a:t>
            </a:r>
          </a:p>
          <a:p>
            <a:r>
              <a:rPr lang="en-US" dirty="0" smtClean="0"/>
              <a:t>Make use of the vocabulary verbs that we </a:t>
            </a:r>
            <a:r>
              <a:rPr lang="en-US" smtClean="0"/>
              <a:t>have learned. </a:t>
            </a:r>
            <a:r>
              <a:rPr lang="en-US" dirty="0" smtClean="0"/>
              <a:t>(the “</a:t>
            </a:r>
            <a:r>
              <a:rPr lang="en-US" dirty="0" err="1" smtClean="0"/>
              <a:t>ar</a:t>
            </a:r>
            <a:r>
              <a:rPr lang="en-US" dirty="0" smtClean="0"/>
              <a:t>” verbs) You may also use any other AR verbs that you know.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Escuchan</a:t>
            </a:r>
            <a:r>
              <a:rPr lang="en-US" dirty="0" smtClean="0"/>
              <a:t> al </a:t>
            </a:r>
            <a:r>
              <a:rPr lang="en-US" dirty="0" err="1" smtClean="0"/>
              <a:t>dialogo</a:t>
            </a:r>
            <a:r>
              <a:rPr lang="en-US" dirty="0" smtClean="0"/>
              <a:t> entre </a:t>
            </a:r>
            <a:r>
              <a:rPr lang="en-US" dirty="0" err="1" smtClean="0"/>
              <a:t>Ahashan</a:t>
            </a:r>
            <a:r>
              <a:rPr lang="en-US" dirty="0" smtClean="0"/>
              <a:t> y Brielle.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Callout 5"/>
          <p:cNvSpPr/>
          <p:nvPr/>
        </p:nvSpPr>
        <p:spPr>
          <a:xfrm>
            <a:off x="2590800" y="457200"/>
            <a:ext cx="3200400" cy="1676400"/>
          </a:xfrm>
          <a:prstGeom prst="wedgeEllipseCallout">
            <a:avLst>
              <a:gd name="adj1" fmla="val -54916"/>
              <a:gd name="adj2" fmla="val 339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 dirty="0"/>
              <a:t>¡Hola </a:t>
            </a:r>
            <a:r>
              <a:rPr lang="es-ES" sz="2800" dirty="0" err="1"/>
              <a:t>Brielle</a:t>
            </a:r>
            <a:r>
              <a:rPr lang="es-ES" sz="2800" dirty="0" smtClean="0"/>
              <a:t>!</a:t>
            </a:r>
          </a:p>
          <a:p>
            <a:pPr algn="ctr"/>
            <a:r>
              <a:rPr lang="es-ES" sz="2800" dirty="0" smtClean="0"/>
              <a:t>¿</a:t>
            </a:r>
            <a:r>
              <a:rPr lang="es-ES" sz="2800" dirty="0"/>
              <a:t>Cómo estás?</a:t>
            </a:r>
            <a:endParaRPr lang="en-US" sz="2800" dirty="0"/>
          </a:p>
        </p:txBody>
      </p:sp>
      <p:sp>
        <p:nvSpPr>
          <p:cNvPr id="7" name="Oval Callout 6"/>
          <p:cNvSpPr/>
          <p:nvPr/>
        </p:nvSpPr>
        <p:spPr>
          <a:xfrm>
            <a:off x="3581400" y="2819400"/>
            <a:ext cx="2971800" cy="1676400"/>
          </a:xfrm>
          <a:prstGeom prst="wedgeEllipseCallout">
            <a:avLst>
              <a:gd name="adj1" fmla="val 45912"/>
              <a:gd name="adj2" fmla="val 7340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/>
              <a:t>Muy bien </a:t>
            </a:r>
            <a:r>
              <a:rPr lang="es-ES" sz="2400" dirty="0" err="1"/>
              <a:t>Ahashan</a:t>
            </a:r>
            <a:r>
              <a:rPr lang="es-ES" sz="2400" dirty="0"/>
              <a:t>, </a:t>
            </a:r>
            <a:r>
              <a:rPr lang="es-ES" sz="2400" dirty="0" err="1"/>
              <a:t>gracías</a:t>
            </a:r>
            <a:r>
              <a:rPr lang="es-ES" sz="2400" dirty="0"/>
              <a:t>. ¿Y tú?</a:t>
            </a:r>
            <a:endParaRPr lang="en-US" sz="2400" dirty="0"/>
          </a:p>
        </p:txBody>
      </p:sp>
      <p:pic>
        <p:nvPicPr>
          <p:cNvPr id="1028" name="il_fi" descr="Upside-down_stick_girl_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6705600" y="4191000"/>
            <a:ext cx="1752600" cy="246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il_fi" descr="0515-1003-3016-3411_cartoon_asian_boy_runni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09600"/>
            <a:ext cx="122872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Oval 9"/>
          <p:cNvSpPr/>
          <p:nvPr/>
        </p:nvSpPr>
        <p:spPr>
          <a:xfrm>
            <a:off x="792481" y="990600"/>
            <a:ext cx="45719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1021081" y="990600"/>
            <a:ext cx="45719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>
            <a:endCxn id="12" idx="2"/>
          </p:cNvCxnSpPr>
          <p:nvPr/>
        </p:nvCxnSpPr>
        <p:spPr>
          <a:xfrm>
            <a:off x="914400" y="1066800"/>
            <a:ext cx="10668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14"/>
          <p:cNvSpPr/>
          <p:nvPr/>
        </p:nvSpPr>
        <p:spPr>
          <a:xfrm>
            <a:off x="689317" y="998806"/>
            <a:ext cx="56271" cy="70339"/>
          </a:xfrm>
          <a:custGeom>
            <a:avLst/>
            <a:gdLst>
              <a:gd name="connsiteX0" fmla="*/ 56271 w 56271"/>
              <a:gd name="connsiteY0" fmla="*/ 70339 h 70339"/>
              <a:gd name="connsiteX1" fmla="*/ 14068 w 56271"/>
              <a:gd name="connsiteY1" fmla="*/ 28136 h 70339"/>
              <a:gd name="connsiteX2" fmla="*/ 0 w 56271"/>
              <a:gd name="connsiteY2" fmla="*/ 14068 h 70339"/>
              <a:gd name="connsiteX3" fmla="*/ 14068 w 56271"/>
              <a:gd name="connsiteY3" fmla="*/ 0 h 70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271" h="70339">
                <a:moveTo>
                  <a:pt x="56271" y="70339"/>
                </a:moveTo>
                <a:lnTo>
                  <a:pt x="14068" y="28136"/>
                </a:lnTo>
                <a:cubicBezTo>
                  <a:pt x="4690" y="18758"/>
                  <a:pt x="0" y="18757"/>
                  <a:pt x="0" y="14068"/>
                </a:cubicBezTo>
                <a:cubicBezTo>
                  <a:pt x="0" y="9379"/>
                  <a:pt x="7034" y="4689"/>
                  <a:pt x="14068" y="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1083212" y="991772"/>
            <a:ext cx="93785" cy="63305"/>
          </a:xfrm>
          <a:custGeom>
            <a:avLst/>
            <a:gdLst>
              <a:gd name="connsiteX0" fmla="*/ 0 w 93785"/>
              <a:gd name="connsiteY0" fmla="*/ 63305 h 63305"/>
              <a:gd name="connsiteX1" fmla="*/ 84406 w 93785"/>
              <a:gd name="connsiteY1" fmla="*/ 7034 h 63305"/>
              <a:gd name="connsiteX2" fmla="*/ 56271 w 93785"/>
              <a:gd name="connsiteY2" fmla="*/ 21102 h 63305"/>
              <a:gd name="connsiteX3" fmla="*/ 56271 w 93785"/>
              <a:gd name="connsiteY3" fmla="*/ 21102 h 63305"/>
              <a:gd name="connsiteX4" fmla="*/ 56271 w 93785"/>
              <a:gd name="connsiteY4" fmla="*/ 7034 h 63305"/>
              <a:gd name="connsiteX5" fmla="*/ 70339 w 93785"/>
              <a:gd name="connsiteY5" fmla="*/ 35170 h 63305"/>
              <a:gd name="connsiteX6" fmla="*/ 70339 w 93785"/>
              <a:gd name="connsiteY6" fmla="*/ 35170 h 63305"/>
              <a:gd name="connsiteX7" fmla="*/ 70339 w 93785"/>
              <a:gd name="connsiteY7" fmla="*/ 21102 h 63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3785" h="63305">
                <a:moveTo>
                  <a:pt x="0" y="63305"/>
                </a:moveTo>
                <a:cubicBezTo>
                  <a:pt x="37514" y="38686"/>
                  <a:pt x="75028" y="14068"/>
                  <a:pt x="84406" y="7034"/>
                </a:cubicBezTo>
                <a:cubicBezTo>
                  <a:pt x="93785" y="0"/>
                  <a:pt x="56271" y="21102"/>
                  <a:pt x="56271" y="21102"/>
                </a:cubicBezTo>
                <a:lnTo>
                  <a:pt x="56271" y="21102"/>
                </a:lnTo>
                <a:cubicBezTo>
                  <a:pt x="56271" y="18757"/>
                  <a:pt x="53926" y="4689"/>
                  <a:pt x="56271" y="7034"/>
                </a:cubicBezTo>
                <a:cubicBezTo>
                  <a:pt x="58616" y="9379"/>
                  <a:pt x="70339" y="35170"/>
                  <a:pt x="70339" y="35170"/>
                </a:cubicBezTo>
                <a:lnTo>
                  <a:pt x="70339" y="35170"/>
                </a:lnTo>
                <a:lnTo>
                  <a:pt x="70339" y="21102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Callout 5"/>
          <p:cNvSpPr/>
          <p:nvPr/>
        </p:nvSpPr>
        <p:spPr>
          <a:xfrm>
            <a:off x="2590800" y="457200"/>
            <a:ext cx="2971800" cy="1676400"/>
          </a:xfrm>
          <a:prstGeom prst="wedgeEllipseCallout">
            <a:avLst>
              <a:gd name="adj1" fmla="val -54916"/>
              <a:gd name="adj2" fmla="val 339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¡</a:t>
            </a:r>
            <a:r>
              <a:rPr lang="es-ES" sz="2800" dirty="0"/>
              <a:t>Excelente</a:t>
            </a:r>
            <a:r>
              <a:rPr lang="es-ES" dirty="0"/>
              <a:t>!</a:t>
            </a:r>
            <a:endParaRPr lang="en-US" dirty="0"/>
          </a:p>
        </p:txBody>
      </p:sp>
      <p:sp>
        <p:nvSpPr>
          <p:cNvPr id="7" name="Oval Callout 6"/>
          <p:cNvSpPr/>
          <p:nvPr/>
        </p:nvSpPr>
        <p:spPr>
          <a:xfrm>
            <a:off x="3581400" y="2819400"/>
            <a:ext cx="2971800" cy="1676400"/>
          </a:xfrm>
          <a:prstGeom prst="wedgeEllipseCallout">
            <a:avLst>
              <a:gd name="adj1" fmla="val 45912"/>
              <a:gd name="adj2" fmla="val 7340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il_fi" descr="Upside-down_stick_girl_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6705600" y="4191000"/>
            <a:ext cx="1752600" cy="246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il_fi" descr="0515-1003-3016-3411_cartoon_asian_boy_runni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09600"/>
            <a:ext cx="122872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Oval 9"/>
          <p:cNvSpPr/>
          <p:nvPr/>
        </p:nvSpPr>
        <p:spPr>
          <a:xfrm>
            <a:off x="792481" y="990600"/>
            <a:ext cx="45719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1021081" y="990600"/>
            <a:ext cx="45719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>
            <a:endCxn id="12" idx="2"/>
          </p:cNvCxnSpPr>
          <p:nvPr/>
        </p:nvCxnSpPr>
        <p:spPr>
          <a:xfrm>
            <a:off x="914400" y="1066800"/>
            <a:ext cx="10668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14"/>
          <p:cNvSpPr/>
          <p:nvPr/>
        </p:nvSpPr>
        <p:spPr>
          <a:xfrm>
            <a:off x="689317" y="998806"/>
            <a:ext cx="56271" cy="70339"/>
          </a:xfrm>
          <a:custGeom>
            <a:avLst/>
            <a:gdLst>
              <a:gd name="connsiteX0" fmla="*/ 56271 w 56271"/>
              <a:gd name="connsiteY0" fmla="*/ 70339 h 70339"/>
              <a:gd name="connsiteX1" fmla="*/ 14068 w 56271"/>
              <a:gd name="connsiteY1" fmla="*/ 28136 h 70339"/>
              <a:gd name="connsiteX2" fmla="*/ 0 w 56271"/>
              <a:gd name="connsiteY2" fmla="*/ 14068 h 70339"/>
              <a:gd name="connsiteX3" fmla="*/ 14068 w 56271"/>
              <a:gd name="connsiteY3" fmla="*/ 0 h 70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271" h="70339">
                <a:moveTo>
                  <a:pt x="56271" y="70339"/>
                </a:moveTo>
                <a:lnTo>
                  <a:pt x="14068" y="28136"/>
                </a:lnTo>
                <a:cubicBezTo>
                  <a:pt x="4690" y="18758"/>
                  <a:pt x="0" y="18757"/>
                  <a:pt x="0" y="14068"/>
                </a:cubicBezTo>
                <a:cubicBezTo>
                  <a:pt x="0" y="9379"/>
                  <a:pt x="7034" y="4689"/>
                  <a:pt x="14068" y="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1083212" y="991772"/>
            <a:ext cx="93785" cy="63305"/>
          </a:xfrm>
          <a:custGeom>
            <a:avLst/>
            <a:gdLst>
              <a:gd name="connsiteX0" fmla="*/ 0 w 93785"/>
              <a:gd name="connsiteY0" fmla="*/ 63305 h 63305"/>
              <a:gd name="connsiteX1" fmla="*/ 84406 w 93785"/>
              <a:gd name="connsiteY1" fmla="*/ 7034 h 63305"/>
              <a:gd name="connsiteX2" fmla="*/ 56271 w 93785"/>
              <a:gd name="connsiteY2" fmla="*/ 21102 h 63305"/>
              <a:gd name="connsiteX3" fmla="*/ 56271 w 93785"/>
              <a:gd name="connsiteY3" fmla="*/ 21102 h 63305"/>
              <a:gd name="connsiteX4" fmla="*/ 56271 w 93785"/>
              <a:gd name="connsiteY4" fmla="*/ 7034 h 63305"/>
              <a:gd name="connsiteX5" fmla="*/ 70339 w 93785"/>
              <a:gd name="connsiteY5" fmla="*/ 35170 h 63305"/>
              <a:gd name="connsiteX6" fmla="*/ 70339 w 93785"/>
              <a:gd name="connsiteY6" fmla="*/ 35170 h 63305"/>
              <a:gd name="connsiteX7" fmla="*/ 70339 w 93785"/>
              <a:gd name="connsiteY7" fmla="*/ 21102 h 63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3785" h="63305">
                <a:moveTo>
                  <a:pt x="0" y="63305"/>
                </a:moveTo>
                <a:cubicBezTo>
                  <a:pt x="37514" y="38686"/>
                  <a:pt x="75028" y="14068"/>
                  <a:pt x="84406" y="7034"/>
                </a:cubicBezTo>
                <a:cubicBezTo>
                  <a:pt x="93785" y="0"/>
                  <a:pt x="56271" y="21102"/>
                  <a:pt x="56271" y="21102"/>
                </a:cubicBezTo>
                <a:lnTo>
                  <a:pt x="56271" y="21102"/>
                </a:lnTo>
                <a:cubicBezTo>
                  <a:pt x="56271" y="18757"/>
                  <a:pt x="53926" y="4689"/>
                  <a:pt x="56271" y="7034"/>
                </a:cubicBezTo>
                <a:cubicBezTo>
                  <a:pt x="58616" y="9379"/>
                  <a:pt x="70339" y="35170"/>
                  <a:pt x="70339" y="35170"/>
                </a:cubicBezTo>
                <a:lnTo>
                  <a:pt x="70339" y="35170"/>
                </a:lnTo>
                <a:lnTo>
                  <a:pt x="70339" y="21102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4038600" y="3158952"/>
            <a:ext cx="22098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¿Cómo? ¿Qué hiciste?</a:t>
            </a:r>
            <a:endParaRPr kumimoji="0" lang="es-E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Callout 5"/>
          <p:cNvSpPr/>
          <p:nvPr/>
        </p:nvSpPr>
        <p:spPr>
          <a:xfrm>
            <a:off x="2590800" y="228600"/>
            <a:ext cx="3505200" cy="2209800"/>
          </a:xfrm>
          <a:prstGeom prst="wedgeEllipseCallout">
            <a:avLst>
              <a:gd name="adj1" fmla="val -54916"/>
              <a:gd name="adj2" fmla="val 339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Callout 6"/>
          <p:cNvSpPr/>
          <p:nvPr/>
        </p:nvSpPr>
        <p:spPr>
          <a:xfrm>
            <a:off x="3581400" y="2819400"/>
            <a:ext cx="2971800" cy="1676400"/>
          </a:xfrm>
          <a:prstGeom prst="wedgeEllipseCallout">
            <a:avLst>
              <a:gd name="adj1" fmla="val 45912"/>
              <a:gd name="adj2" fmla="val 7340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 dirty="0"/>
              <a:t>¿Cómo se llama la playa?</a:t>
            </a:r>
            <a:endParaRPr lang="en-US" sz="2800" dirty="0"/>
          </a:p>
        </p:txBody>
      </p:sp>
      <p:pic>
        <p:nvPicPr>
          <p:cNvPr id="1028" name="il_fi" descr="Upside-down_stick_girl_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6705600" y="4191000"/>
            <a:ext cx="1752600" cy="246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il_fi" descr="0515-1003-3016-3411_cartoon_asian_boy_runni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09600"/>
            <a:ext cx="122872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Oval 9"/>
          <p:cNvSpPr/>
          <p:nvPr/>
        </p:nvSpPr>
        <p:spPr>
          <a:xfrm>
            <a:off x="792481" y="990600"/>
            <a:ext cx="45719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1021081" y="990600"/>
            <a:ext cx="45719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>
            <a:endCxn id="12" idx="2"/>
          </p:cNvCxnSpPr>
          <p:nvPr/>
        </p:nvCxnSpPr>
        <p:spPr>
          <a:xfrm>
            <a:off x="914400" y="1066800"/>
            <a:ext cx="10668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14"/>
          <p:cNvSpPr/>
          <p:nvPr/>
        </p:nvSpPr>
        <p:spPr>
          <a:xfrm>
            <a:off x="689317" y="998806"/>
            <a:ext cx="56271" cy="70339"/>
          </a:xfrm>
          <a:custGeom>
            <a:avLst/>
            <a:gdLst>
              <a:gd name="connsiteX0" fmla="*/ 56271 w 56271"/>
              <a:gd name="connsiteY0" fmla="*/ 70339 h 70339"/>
              <a:gd name="connsiteX1" fmla="*/ 14068 w 56271"/>
              <a:gd name="connsiteY1" fmla="*/ 28136 h 70339"/>
              <a:gd name="connsiteX2" fmla="*/ 0 w 56271"/>
              <a:gd name="connsiteY2" fmla="*/ 14068 h 70339"/>
              <a:gd name="connsiteX3" fmla="*/ 14068 w 56271"/>
              <a:gd name="connsiteY3" fmla="*/ 0 h 70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271" h="70339">
                <a:moveTo>
                  <a:pt x="56271" y="70339"/>
                </a:moveTo>
                <a:lnTo>
                  <a:pt x="14068" y="28136"/>
                </a:lnTo>
                <a:cubicBezTo>
                  <a:pt x="4690" y="18758"/>
                  <a:pt x="0" y="18757"/>
                  <a:pt x="0" y="14068"/>
                </a:cubicBezTo>
                <a:cubicBezTo>
                  <a:pt x="0" y="9379"/>
                  <a:pt x="7034" y="4689"/>
                  <a:pt x="14068" y="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1083212" y="991772"/>
            <a:ext cx="93785" cy="63305"/>
          </a:xfrm>
          <a:custGeom>
            <a:avLst/>
            <a:gdLst>
              <a:gd name="connsiteX0" fmla="*/ 0 w 93785"/>
              <a:gd name="connsiteY0" fmla="*/ 63305 h 63305"/>
              <a:gd name="connsiteX1" fmla="*/ 84406 w 93785"/>
              <a:gd name="connsiteY1" fmla="*/ 7034 h 63305"/>
              <a:gd name="connsiteX2" fmla="*/ 56271 w 93785"/>
              <a:gd name="connsiteY2" fmla="*/ 21102 h 63305"/>
              <a:gd name="connsiteX3" fmla="*/ 56271 w 93785"/>
              <a:gd name="connsiteY3" fmla="*/ 21102 h 63305"/>
              <a:gd name="connsiteX4" fmla="*/ 56271 w 93785"/>
              <a:gd name="connsiteY4" fmla="*/ 7034 h 63305"/>
              <a:gd name="connsiteX5" fmla="*/ 70339 w 93785"/>
              <a:gd name="connsiteY5" fmla="*/ 35170 h 63305"/>
              <a:gd name="connsiteX6" fmla="*/ 70339 w 93785"/>
              <a:gd name="connsiteY6" fmla="*/ 35170 h 63305"/>
              <a:gd name="connsiteX7" fmla="*/ 70339 w 93785"/>
              <a:gd name="connsiteY7" fmla="*/ 21102 h 63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3785" h="63305">
                <a:moveTo>
                  <a:pt x="0" y="63305"/>
                </a:moveTo>
                <a:cubicBezTo>
                  <a:pt x="37514" y="38686"/>
                  <a:pt x="75028" y="14068"/>
                  <a:pt x="84406" y="7034"/>
                </a:cubicBezTo>
                <a:cubicBezTo>
                  <a:pt x="93785" y="0"/>
                  <a:pt x="56271" y="21102"/>
                  <a:pt x="56271" y="21102"/>
                </a:cubicBezTo>
                <a:lnTo>
                  <a:pt x="56271" y="21102"/>
                </a:lnTo>
                <a:cubicBezTo>
                  <a:pt x="56271" y="18757"/>
                  <a:pt x="53926" y="4689"/>
                  <a:pt x="56271" y="7034"/>
                </a:cubicBezTo>
                <a:cubicBezTo>
                  <a:pt x="58616" y="9379"/>
                  <a:pt x="70339" y="35170"/>
                  <a:pt x="70339" y="35170"/>
                </a:cubicBezTo>
                <a:lnTo>
                  <a:pt x="70339" y="35170"/>
                </a:lnTo>
                <a:lnTo>
                  <a:pt x="70339" y="21102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048000" y="389539"/>
            <a:ext cx="21336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Visité a la playa con mi familia. Pasaron una semana en un balneario.</a:t>
            </a: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Callout 5"/>
          <p:cNvSpPr/>
          <p:nvPr/>
        </p:nvSpPr>
        <p:spPr>
          <a:xfrm>
            <a:off x="2590800" y="457200"/>
            <a:ext cx="2971800" cy="1676400"/>
          </a:xfrm>
          <a:prstGeom prst="wedgeEllipseCallout">
            <a:avLst>
              <a:gd name="adj1" fmla="val -54916"/>
              <a:gd name="adj2" fmla="val 339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/>
              <a:t>Se llama la Playa Blanca. Es el nombre del balneario.</a:t>
            </a:r>
            <a:endParaRPr lang="en-US" sz="2400" dirty="0"/>
          </a:p>
        </p:txBody>
      </p:sp>
      <p:sp>
        <p:nvSpPr>
          <p:cNvPr id="7" name="Oval Callout 6"/>
          <p:cNvSpPr/>
          <p:nvPr/>
        </p:nvSpPr>
        <p:spPr>
          <a:xfrm>
            <a:off x="3581400" y="2819400"/>
            <a:ext cx="2971800" cy="1676400"/>
          </a:xfrm>
          <a:prstGeom prst="wedgeEllipseCallout">
            <a:avLst>
              <a:gd name="adj1" fmla="val 45912"/>
              <a:gd name="adj2" fmla="val 7340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 dirty="0"/>
              <a:t>¡Quiero saber todo!</a:t>
            </a:r>
            <a:endParaRPr lang="en-US" sz="2800" dirty="0"/>
          </a:p>
        </p:txBody>
      </p:sp>
      <p:pic>
        <p:nvPicPr>
          <p:cNvPr id="1028" name="il_fi" descr="Upside-down_stick_girl_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6705600" y="4191000"/>
            <a:ext cx="1752600" cy="246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il_fi" descr="0515-1003-3016-3411_cartoon_asian_boy_runni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09600"/>
            <a:ext cx="122872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Oval 9"/>
          <p:cNvSpPr/>
          <p:nvPr/>
        </p:nvSpPr>
        <p:spPr>
          <a:xfrm>
            <a:off x="792481" y="990600"/>
            <a:ext cx="45719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1021081" y="990600"/>
            <a:ext cx="45719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>
            <a:endCxn id="12" idx="2"/>
          </p:cNvCxnSpPr>
          <p:nvPr/>
        </p:nvCxnSpPr>
        <p:spPr>
          <a:xfrm>
            <a:off x="914400" y="1066800"/>
            <a:ext cx="10668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14"/>
          <p:cNvSpPr/>
          <p:nvPr/>
        </p:nvSpPr>
        <p:spPr>
          <a:xfrm>
            <a:off x="689317" y="998806"/>
            <a:ext cx="56271" cy="70339"/>
          </a:xfrm>
          <a:custGeom>
            <a:avLst/>
            <a:gdLst>
              <a:gd name="connsiteX0" fmla="*/ 56271 w 56271"/>
              <a:gd name="connsiteY0" fmla="*/ 70339 h 70339"/>
              <a:gd name="connsiteX1" fmla="*/ 14068 w 56271"/>
              <a:gd name="connsiteY1" fmla="*/ 28136 h 70339"/>
              <a:gd name="connsiteX2" fmla="*/ 0 w 56271"/>
              <a:gd name="connsiteY2" fmla="*/ 14068 h 70339"/>
              <a:gd name="connsiteX3" fmla="*/ 14068 w 56271"/>
              <a:gd name="connsiteY3" fmla="*/ 0 h 70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271" h="70339">
                <a:moveTo>
                  <a:pt x="56271" y="70339"/>
                </a:moveTo>
                <a:lnTo>
                  <a:pt x="14068" y="28136"/>
                </a:lnTo>
                <a:cubicBezTo>
                  <a:pt x="4690" y="18758"/>
                  <a:pt x="0" y="18757"/>
                  <a:pt x="0" y="14068"/>
                </a:cubicBezTo>
                <a:cubicBezTo>
                  <a:pt x="0" y="9379"/>
                  <a:pt x="7034" y="4689"/>
                  <a:pt x="14068" y="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1083212" y="991772"/>
            <a:ext cx="93785" cy="63305"/>
          </a:xfrm>
          <a:custGeom>
            <a:avLst/>
            <a:gdLst>
              <a:gd name="connsiteX0" fmla="*/ 0 w 93785"/>
              <a:gd name="connsiteY0" fmla="*/ 63305 h 63305"/>
              <a:gd name="connsiteX1" fmla="*/ 84406 w 93785"/>
              <a:gd name="connsiteY1" fmla="*/ 7034 h 63305"/>
              <a:gd name="connsiteX2" fmla="*/ 56271 w 93785"/>
              <a:gd name="connsiteY2" fmla="*/ 21102 h 63305"/>
              <a:gd name="connsiteX3" fmla="*/ 56271 w 93785"/>
              <a:gd name="connsiteY3" fmla="*/ 21102 h 63305"/>
              <a:gd name="connsiteX4" fmla="*/ 56271 w 93785"/>
              <a:gd name="connsiteY4" fmla="*/ 7034 h 63305"/>
              <a:gd name="connsiteX5" fmla="*/ 70339 w 93785"/>
              <a:gd name="connsiteY5" fmla="*/ 35170 h 63305"/>
              <a:gd name="connsiteX6" fmla="*/ 70339 w 93785"/>
              <a:gd name="connsiteY6" fmla="*/ 35170 h 63305"/>
              <a:gd name="connsiteX7" fmla="*/ 70339 w 93785"/>
              <a:gd name="connsiteY7" fmla="*/ 21102 h 63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3785" h="63305">
                <a:moveTo>
                  <a:pt x="0" y="63305"/>
                </a:moveTo>
                <a:cubicBezTo>
                  <a:pt x="37514" y="38686"/>
                  <a:pt x="75028" y="14068"/>
                  <a:pt x="84406" y="7034"/>
                </a:cubicBezTo>
                <a:cubicBezTo>
                  <a:pt x="93785" y="0"/>
                  <a:pt x="56271" y="21102"/>
                  <a:pt x="56271" y="21102"/>
                </a:cubicBezTo>
                <a:lnTo>
                  <a:pt x="56271" y="21102"/>
                </a:lnTo>
                <a:cubicBezTo>
                  <a:pt x="56271" y="18757"/>
                  <a:pt x="53926" y="4689"/>
                  <a:pt x="56271" y="7034"/>
                </a:cubicBezTo>
                <a:cubicBezTo>
                  <a:pt x="58616" y="9379"/>
                  <a:pt x="70339" y="35170"/>
                  <a:pt x="70339" y="35170"/>
                </a:cubicBezTo>
                <a:lnTo>
                  <a:pt x="70339" y="35170"/>
                </a:lnTo>
                <a:lnTo>
                  <a:pt x="70339" y="21102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Callout 5"/>
          <p:cNvSpPr/>
          <p:nvPr/>
        </p:nvSpPr>
        <p:spPr>
          <a:xfrm>
            <a:off x="2590800" y="457200"/>
            <a:ext cx="2971800" cy="1676400"/>
          </a:xfrm>
          <a:prstGeom prst="wedgeEllipseCallout">
            <a:avLst>
              <a:gd name="adj1" fmla="val -54916"/>
              <a:gd name="adj2" fmla="val 339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 dirty="0"/>
              <a:t>Jugamos el fútbol todos los días.</a:t>
            </a:r>
            <a:endParaRPr lang="en-US" sz="2800" dirty="0"/>
          </a:p>
        </p:txBody>
      </p:sp>
      <p:sp>
        <p:nvSpPr>
          <p:cNvPr id="7" name="Oval Callout 6"/>
          <p:cNvSpPr/>
          <p:nvPr/>
        </p:nvSpPr>
        <p:spPr>
          <a:xfrm>
            <a:off x="3581400" y="2819400"/>
            <a:ext cx="2971800" cy="1676400"/>
          </a:xfrm>
          <a:prstGeom prst="wedgeEllipseCallout">
            <a:avLst>
              <a:gd name="adj1" fmla="val 45912"/>
              <a:gd name="adj2" fmla="val 7340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 dirty="0"/>
              <a:t>¡Qué bueno!</a:t>
            </a:r>
            <a:endParaRPr lang="en-US" sz="2800" dirty="0"/>
          </a:p>
        </p:txBody>
      </p:sp>
      <p:pic>
        <p:nvPicPr>
          <p:cNvPr id="1028" name="il_fi" descr="Upside-down_stick_girl_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6705600" y="4191000"/>
            <a:ext cx="1752600" cy="246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il_fi" descr="0515-1003-3016-3411_cartoon_asian_boy_runni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09600"/>
            <a:ext cx="122872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Oval 9"/>
          <p:cNvSpPr/>
          <p:nvPr/>
        </p:nvSpPr>
        <p:spPr>
          <a:xfrm>
            <a:off x="792481" y="990600"/>
            <a:ext cx="45719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1021081" y="990600"/>
            <a:ext cx="45719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>
            <a:endCxn id="12" idx="2"/>
          </p:cNvCxnSpPr>
          <p:nvPr/>
        </p:nvCxnSpPr>
        <p:spPr>
          <a:xfrm>
            <a:off x="914400" y="1066800"/>
            <a:ext cx="10668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14"/>
          <p:cNvSpPr/>
          <p:nvPr/>
        </p:nvSpPr>
        <p:spPr>
          <a:xfrm>
            <a:off x="689317" y="998806"/>
            <a:ext cx="56271" cy="70339"/>
          </a:xfrm>
          <a:custGeom>
            <a:avLst/>
            <a:gdLst>
              <a:gd name="connsiteX0" fmla="*/ 56271 w 56271"/>
              <a:gd name="connsiteY0" fmla="*/ 70339 h 70339"/>
              <a:gd name="connsiteX1" fmla="*/ 14068 w 56271"/>
              <a:gd name="connsiteY1" fmla="*/ 28136 h 70339"/>
              <a:gd name="connsiteX2" fmla="*/ 0 w 56271"/>
              <a:gd name="connsiteY2" fmla="*/ 14068 h 70339"/>
              <a:gd name="connsiteX3" fmla="*/ 14068 w 56271"/>
              <a:gd name="connsiteY3" fmla="*/ 0 h 70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271" h="70339">
                <a:moveTo>
                  <a:pt x="56271" y="70339"/>
                </a:moveTo>
                <a:lnTo>
                  <a:pt x="14068" y="28136"/>
                </a:lnTo>
                <a:cubicBezTo>
                  <a:pt x="4690" y="18758"/>
                  <a:pt x="0" y="18757"/>
                  <a:pt x="0" y="14068"/>
                </a:cubicBezTo>
                <a:cubicBezTo>
                  <a:pt x="0" y="9379"/>
                  <a:pt x="7034" y="4689"/>
                  <a:pt x="14068" y="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1083212" y="991772"/>
            <a:ext cx="93785" cy="63305"/>
          </a:xfrm>
          <a:custGeom>
            <a:avLst/>
            <a:gdLst>
              <a:gd name="connsiteX0" fmla="*/ 0 w 93785"/>
              <a:gd name="connsiteY0" fmla="*/ 63305 h 63305"/>
              <a:gd name="connsiteX1" fmla="*/ 84406 w 93785"/>
              <a:gd name="connsiteY1" fmla="*/ 7034 h 63305"/>
              <a:gd name="connsiteX2" fmla="*/ 56271 w 93785"/>
              <a:gd name="connsiteY2" fmla="*/ 21102 h 63305"/>
              <a:gd name="connsiteX3" fmla="*/ 56271 w 93785"/>
              <a:gd name="connsiteY3" fmla="*/ 21102 h 63305"/>
              <a:gd name="connsiteX4" fmla="*/ 56271 w 93785"/>
              <a:gd name="connsiteY4" fmla="*/ 7034 h 63305"/>
              <a:gd name="connsiteX5" fmla="*/ 70339 w 93785"/>
              <a:gd name="connsiteY5" fmla="*/ 35170 h 63305"/>
              <a:gd name="connsiteX6" fmla="*/ 70339 w 93785"/>
              <a:gd name="connsiteY6" fmla="*/ 35170 h 63305"/>
              <a:gd name="connsiteX7" fmla="*/ 70339 w 93785"/>
              <a:gd name="connsiteY7" fmla="*/ 21102 h 63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3785" h="63305">
                <a:moveTo>
                  <a:pt x="0" y="63305"/>
                </a:moveTo>
                <a:cubicBezTo>
                  <a:pt x="37514" y="38686"/>
                  <a:pt x="75028" y="14068"/>
                  <a:pt x="84406" y="7034"/>
                </a:cubicBezTo>
                <a:cubicBezTo>
                  <a:pt x="93785" y="0"/>
                  <a:pt x="56271" y="21102"/>
                  <a:pt x="56271" y="21102"/>
                </a:cubicBezTo>
                <a:lnTo>
                  <a:pt x="56271" y="21102"/>
                </a:lnTo>
                <a:cubicBezTo>
                  <a:pt x="56271" y="18757"/>
                  <a:pt x="53926" y="4689"/>
                  <a:pt x="56271" y="7034"/>
                </a:cubicBezTo>
                <a:cubicBezTo>
                  <a:pt x="58616" y="9379"/>
                  <a:pt x="70339" y="35170"/>
                  <a:pt x="70339" y="35170"/>
                </a:cubicBezTo>
                <a:lnTo>
                  <a:pt x="70339" y="35170"/>
                </a:lnTo>
                <a:lnTo>
                  <a:pt x="70339" y="21102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Callout 5"/>
          <p:cNvSpPr/>
          <p:nvPr/>
        </p:nvSpPr>
        <p:spPr>
          <a:xfrm>
            <a:off x="2590800" y="228600"/>
            <a:ext cx="3276600" cy="2362200"/>
          </a:xfrm>
          <a:prstGeom prst="wedgeEllipseCallout">
            <a:avLst>
              <a:gd name="adj1" fmla="val -54916"/>
              <a:gd name="adj2" fmla="val 339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Callout 6"/>
          <p:cNvSpPr/>
          <p:nvPr/>
        </p:nvSpPr>
        <p:spPr>
          <a:xfrm>
            <a:off x="3581400" y="2819400"/>
            <a:ext cx="2971800" cy="1676400"/>
          </a:xfrm>
          <a:prstGeom prst="wedgeEllipseCallout">
            <a:avLst>
              <a:gd name="adj1" fmla="val 45912"/>
              <a:gd name="adj2" fmla="val 7340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 dirty="0"/>
              <a:t>¿Por qué no pescaste?</a:t>
            </a:r>
            <a:endParaRPr lang="en-US" sz="2800" dirty="0"/>
          </a:p>
        </p:txBody>
      </p:sp>
      <p:pic>
        <p:nvPicPr>
          <p:cNvPr id="1028" name="il_fi" descr="Upside-down_stick_girl_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6705600" y="4191000"/>
            <a:ext cx="1752600" cy="246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il_fi" descr="0515-1003-3016-3411_cartoon_asian_boy_runni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09600"/>
            <a:ext cx="122872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Oval 9"/>
          <p:cNvSpPr/>
          <p:nvPr/>
        </p:nvSpPr>
        <p:spPr>
          <a:xfrm>
            <a:off x="792481" y="990600"/>
            <a:ext cx="45719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1021081" y="990600"/>
            <a:ext cx="45719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>
            <a:endCxn id="12" idx="2"/>
          </p:cNvCxnSpPr>
          <p:nvPr/>
        </p:nvCxnSpPr>
        <p:spPr>
          <a:xfrm>
            <a:off x="914400" y="1066800"/>
            <a:ext cx="10668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14"/>
          <p:cNvSpPr/>
          <p:nvPr/>
        </p:nvSpPr>
        <p:spPr>
          <a:xfrm>
            <a:off x="689317" y="998806"/>
            <a:ext cx="56271" cy="70339"/>
          </a:xfrm>
          <a:custGeom>
            <a:avLst/>
            <a:gdLst>
              <a:gd name="connsiteX0" fmla="*/ 56271 w 56271"/>
              <a:gd name="connsiteY0" fmla="*/ 70339 h 70339"/>
              <a:gd name="connsiteX1" fmla="*/ 14068 w 56271"/>
              <a:gd name="connsiteY1" fmla="*/ 28136 h 70339"/>
              <a:gd name="connsiteX2" fmla="*/ 0 w 56271"/>
              <a:gd name="connsiteY2" fmla="*/ 14068 h 70339"/>
              <a:gd name="connsiteX3" fmla="*/ 14068 w 56271"/>
              <a:gd name="connsiteY3" fmla="*/ 0 h 70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271" h="70339">
                <a:moveTo>
                  <a:pt x="56271" y="70339"/>
                </a:moveTo>
                <a:lnTo>
                  <a:pt x="14068" y="28136"/>
                </a:lnTo>
                <a:cubicBezTo>
                  <a:pt x="4690" y="18758"/>
                  <a:pt x="0" y="18757"/>
                  <a:pt x="0" y="14068"/>
                </a:cubicBezTo>
                <a:cubicBezTo>
                  <a:pt x="0" y="9379"/>
                  <a:pt x="7034" y="4689"/>
                  <a:pt x="14068" y="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1083212" y="991772"/>
            <a:ext cx="93785" cy="63305"/>
          </a:xfrm>
          <a:custGeom>
            <a:avLst/>
            <a:gdLst>
              <a:gd name="connsiteX0" fmla="*/ 0 w 93785"/>
              <a:gd name="connsiteY0" fmla="*/ 63305 h 63305"/>
              <a:gd name="connsiteX1" fmla="*/ 84406 w 93785"/>
              <a:gd name="connsiteY1" fmla="*/ 7034 h 63305"/>
              <a:gd name="connsiteX2" fmla="*/ 56271 w 93785"/>
              <a:gd name="connsiteY2" fmla="*/ 21102 h 63305"/>
              <a:gd name="connsiteX3" fmla="*/ 56271 w 93785"/>
              <a:gd name="connsiteY3" fmla="*/ 21102 h 63305"/>
              <a:gd name="connsiteX4" fmla="*/ 56271 w 93785"/>
              <a:gd name="connsiteY4" fmla="*/ 7034 h 63305"/>
              <a:gd name="connsiteX5" fmla="*/ 70339 w 93785"/>
              <a:gd name="connsiteY5" fmla="*/ 35170 h 63305"/>
              <a:gd name="connsiteX6" fmla="*/ 70339 w 93785"/>
              <a:gd name="connsiteY6" fmla="*/ 35170 h 63305"/>
              <a:gd name="connsiteX7" fmla="*/ 70339 w 93785"/>
              <a:gd name="connsiteY7" fmla="*/ 21102 h 63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3785" h="63305">
                <a:moveTo>
                  <a:pt x="0" y="63305"/>
                </a:moveTo>
                <a:cubicBezTo>
                  <a:pt x="37514" y="38686"/>
                  <a:pt x="75028" y="14068"/>
                  <a:pt x="84406" y="7034"/>
                </a:cubicBezTo>
                <a:cubicBezTo>
                  <a:pt x="93785" y="0"/>
                  <a:pt x="56271" y="21102"/>
                  <a:pt x="56271" y="21102"/>
                </a:cubicBezTo>
                <a:lnTo>
                  <a:pt x="56271" y="21102"/>
                </a:lnTo>
                <a:cubicBezTo>
                  <a:pt x="56271" y="18757"/>
                  <a:pt x="53926" y="4689"/>
                  <a:pt x="56271" y="7034"/>
                </a:cubicBezTo>
                <a:cubicBezTo>
                  <a:pt x="58616" y="9379"/>
                  <a:pt x="70339" y="35170"/>
                  <a:pt x="70339" y="35170"/>
                </a:cubicBezTo>
                <a:lnTo>
                  <a:pt x="70339" y="35170"/>
                </a:lnTo>
                <a:lnTo>
                  <a:pt x="70339" y="21102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2743200" y="609600"/>
            <a:ext cx="28194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alibri" pitchFamily="34" charset="0"/>
              </a:rPr>
              <a:t>Mi papá alquiló un barco. Mis hermanos y mi papá pescaron. Yo no pesqué.</a:t>
            </a: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Callout 5"/>
          <p:cNvSpPr/>
          <p:nvPr/>
        </p:nvSpPr>
        <p:spPr>
          <a:xfrm>
            <a:off x="2286000" y="457200"/>
            <a:ext cx="2971800" cy="1676400"/>
          </a:xfrm>
          <a:prstGeom prst="wedgeEllipseCallout">
            <a:avLst>
              <a:gd name="adj1" fmla="val -54916"/>
              <a:gd name="adj2" fmla="val 339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 dirty="0"/>
              <a:t>Porque mi mamá y yo buceamos.</a:t>
            </a:r>
            <a:endParaRPr lang="en-US" sz="2800" dirty="0"/>
          </a:p>
        </p:txBody>
      </p:sp>
      <p:sp>
        <p:nvSpPr>
          <p:cNvPr id="7" name="Oval Callout 6"/>
          <p:cNvSpPr/>
          <p:nvPr/>
        </p:nvSpPr>
        <p:spPr>
          <a:xfrm>
            <a:off x="3581400" y="2743200"/>
            <a:ext cx="2971800" cy="1676400"/>
          </a:xfrm>
          <a:prstGeom prst="wedgeEllipseCallout">
            <a:avLst>
              <a:gd name="adj1" fmla="val 45912"/>
              <a:gd name="adj2" fmla="val 7340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il_fi" descr="Upside-down_stick_girl_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6705600" y="4191000"/>
            <a:ext cx="1752600" cy="246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il_fi" descr="0515-1003-3016-3411_cartoon_asian_boy_runni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09600"/>
            <a:ext cx="122872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Oval 9"/>
          <p:cNvSpPr/>
          <p:nvPr/>
        </p:nvSpPr>
        <p:spPr>
          <a:xfrm>
            <a:off x="792481" y="990600"/>
            <a:ext cx="45719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1021081" y="990600"/>
            <a:ext cx="45719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>
            <a:endCxn id="12" idx="2"/>
          </p:cNvCxnSpPr>
          <p:nvPr/>
        </p:nvCxnSpPr>
        <p:spPr>
          <a:xfrm>
            <a:off x="914400" y="1066800"/>
            <a:ext cx="10668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14"/>
          <p:cNvSpPr/>
          <p:nvPr/>
        </p:nvSpPr>
        <p:spPr>
          <a:xfrm>
            <a:off x="689317" y="998806"/>
            <a:ext cx="56271" cy="70339"/>
          </a:xfrm>
          <a:custGeom>
            <a:avLst/>
            <a:gdLst>
              <a:gd name="connsiteX0" fmla="*/ 56271 w 56271"/>
              <a:gd name="connsiteY0" fmla="*/ 70339 h 70339"/>
              <a:gd name="connsiteX1" fmla="*/ 14068 w 56271"/>
              <a:gd name="connsiteY1" fmla="*/ 28136 h 70339"/>
              <a:gd name="connsiteX2" fmla="*/ 0 w 56271"/>
              <a:gd name="connsiteY2" fmla="*/ 14068 h 70339"/>
              <a:gd name="connsiteX3" fmla="*/ 14068 w 56271"/>
              <a:gd name="connsiteY3" fmla="*/ 0 h 70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271" h="70339">
                <a:moveTo>
                  <a:pt x="56271" y="70339"/>
                </a:moveTo>
                <a:lnTo>
                  <a:pt x="14068" y="28136"/>
                </a:lnTo>
                <a:cubicBezTo>
                  <a:pt x="4690" y="18758"/>
                  <a:pt x="0" y="18757"/>
                  <a:pt x="0" y="14068"/>
                </a:cubicBezTo>
                <a:cubicBezTo>
                  <a:pt x="0" y="9379"/>
                  <a:pt x="7034" y="4689"/>
                  <a:pt x="14068" y="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1083212" y="991772"/>
            <a:ext cx="93785" cy="63305"/>
          </a:xfrm>
          <a:custGeom>
            <a:avLst/>
            <a:gdLst>
              <a:gd name="connsiteX0" fmla="*/ 0 w 93785"/>
              <a:gd name="connsiteY0" fmla="*/ 63305 h 63305"/>
              <a:gd name="connsiteX1" fmla="*/ 84406 w 93785"/>
              <a:gd name="connsiteY1" fmla="*/ 7034 h 63305"/>
              <a:gd name="connsiteX2" fmla="*/ 56271 w 93785"/>
              <a:gd name="connsiteY2" fmla="*/ 21102 h 63305"/>
              <a:gd name="connsiteX3" fmla="*/ 56271 w 93785"/>
              <a:gd name="connsiteY3" fmla="*/ 21102 h 63305"/>
              <a:gd name="connsiteX4" fmla="*/ 56271 w 93785"/>
              <a:gd name="connsiteY4" fmla="*/ 7034 h 63305"/>
              <a:gd name="connsiteX5" fmla="*/ 70339 w 93785"/>
              <a:gd name="connsiteY5" fmla="*/ 35170 h 63305"/>
              <a:gd name="connsiteX6" fmla="*/ 70339 w 93785"/>
              <a:gd name="connsiteY6" fmla="*/ 35170 h 63305"/>
              <a:gd name="connsiteX7" fmla="*/ 70339 w 93785"/>
              <a:gd name="connsiteY7" fmla="*/ 21102 h 63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3785" h="63305">
                <a:moveTo>
                  <a:pt x="0" y="63305"/>
                </a:moveTo>
                <a:cubicBezTo>
                  <a:pt x="37514" y="38686"/>
                  <a:pt x="75028" y="14068"/>
                  <a:pt x="84406" y="7034"/>
                </a:cubicBezTo>
                <a:cubicBezTo>
                  <a:pt x="93785" y="0"/>
                  <a:pt x="56271" y="21102"/>
                  <a:pt x="56271" y="21102"/>
                </a:cubicBezTo>
                <a:lnTo>
                  <a:pt x="56271" y="21102"/>
                </a:lnTo>
                <a:cubicBezTo>
                  <a:pt x="56271" y="18757"/>
                  <a:pt x="53926" y="4689"/>
                  <a:pt x="56271" y="7034"/>
                </a:cubicBezTo>
                <a:cubicBezTo>
                  <a:pt x="58616" y="9379"/>
                  <a:pt x="70339" y="35170"/>
                  <a:pt x="70339" y="35170"/>
                </a:cubicBezTo>
                <a:lnTo>
                  <a:pt x="70339" y="35170"/>
                </a:lnTo>
                <a:lnTo>
                  <a:pt x="70339" y="21102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3657600" y="3124200"/>
            <a:ext cx="28194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alibri" pitchFamily="34" charset="0"/>
              </a:rPr>
              <a:t>¡Absolutamente increíble!</a:t>
            </a:r>
            <a:endParaRPr kumimoji="0" lang="es-E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335</Words>
  <Application>Microsoft Office PowerPoint</Application>
  <PresentationFormat>On-screen Show (4:3)</PresentationFormat>
  <Paragraphs>46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Slide 1</vt:lpstr>
      <vt:lpstr>Escuchan al dialogo entre Ahashan y Brielle.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Contesta las preguntas.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Sherice</dc:creator>
  <cp:lastModifiedBy>Sherice</cp:lastModifiedBy>
  <cp:revision>1</cp:revision>
  <dcterms:created xsi:type="dcterms:W3CDTF">2012-02-15T15:58:08Z</dcterms:created>
  <dcterms:modified xsi:type="dcterms:W3CDTF">2012-02-15T15:58:51Z</dcterms:modified>
</cp:coreProperties>
</file>